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71" r:id="rId3"/>
    <p:sldId id="272" r:id="rId4"/>
    <p:sldId id="273" r:id="rId5"/>
    <p:sldId id="274" r:id="rId6"/>
    <p:sldId id="275" r:id="rId7"/>
    <p:sldId id="299" r:id="rId8"/>
    <p:sldId id="277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279" r:id="rId18"/>
    <p:sldId id="280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286" r:id="rId31"/>
    <p:sldId id="287" r:id="rId32"/>
    <p:sldId id="289" r:id="rId33"/>
    <p:sldId id="311" r:id="rId34"/>
    <p:sldId id="290" r:id="rId35"/>
    <p:sldId id="312" r:id="rId36"/>
    <p:sldId id="313" r:id="rId37"/>
    <p:sldId id="314" r:id="rId38"/>
    <p:sldId id="294" r:id="rId39"/>
    <p:sldId id="295" r:id="rId40"/>
    <p:sldId id="297" r:id="rId41"/>
    <p:sldId id="296" r:id="rId42"/>
    <p:sldId id="298" r:id="rId43"/>
    <p:sldId id="268" r:id="rId44"/>
  </p:sldIdLst>
  <p:sldSz cx="18288000" cy="10287000"/>
  <p:notesSz cx="6858000" cy="9144000"/>
  <p:embeddedFontLst>
    <p:embeddedFont>
      <p:font typeface="Fredoka" panose="020B0604020202020204" charset="0"/>
      <p:regular r:id="rId46"/>
    </p:embeddedFont>
    <p:embeddedFont>
      <p:font typeface="Nunito" pitchFamily="2" charset="0"/>
      <p:regular r:id="rId47"/>
      <p:bold r:id="rId48"/>
      <p:italic r:id="rId49"/>
      <p:boldItalic r:id="rId50"/>
    </p:embeddedFont>
    <p:embeddedFont>
      <p:font typeface="Nunito Bold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E69D"/>
    <a:srgbClr val="56B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5841" autoAdjust="0"/>
  </p:normalViewPr>
  <p:slideViewPr>
    <p:cSldViewPr>
      <p:cViewPr>
        <p:scale>
          <a:sx n="50" d="100"/>
          <a:sy n="50" d="100"/>
        </p:scale>
        <p:origin x="97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88279-5266-4AB0-983C-8EE1D23FB1AD}" type="datetimeFigureOut">
              <a:rPr lang="it-IT" smtClean="0"/>
              <a:t>15/07/2024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73F89-7C0A-47A3-BC3A-46546B5703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569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RSP = Remote SIM Provisioning</a:t>
            </a:r>
          </a:p>
          <a:p>
            <a:r>
              <a:rPr lang="it-IT" dirty="0"/>
              <a:t>Definizioni di server SM-DP+, LPA, </a:t>
            </a:r>
            <a:r>
              <a:rPr lang="it-IT" dirty="0" err="1"/>
              <a:t>eUICC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39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615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422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182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67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7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6325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1562" y="2030656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99945" y="6643233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68630" y="2620597"/>
            <a:ext cx="14950738" cy="304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it-IT" sz="6600" dirty="0">
                <a:latin typeface="Fredoka" panose="020B0604020202020204" charset="0"/>
              </a:rPr>
              <a:t>Sicurezza delle eSIM: analisi e sperimentazione mediante sviluppo di user agent e server SM-DP+ </a:t>
            </a:r>
            <a:endParaRPr lang="en-US" sz="6600" dirty="0">
              <a:solidFill>
                <a:srgbClr val="000000"/>
              </a:solidFill>
              <a:latin typeface="Fredoka" panose="020B0604020202020204" charset="0"/>
              <a:ea typeface="Fredoka"/>
              <a:cs typeface="Fredoka"/>
              <a:sym typeface="Fredok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90453" y="5905909"/>
            <a:ext cx="9907094" cy="69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Matteo Fanfarillo – 0316179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4750"/>
            <a:ext cx="1055370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Relatore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Giuseppe Bianchi</a:t>
            </a:r>
          </a:p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Correlatori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Francesco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Gringoli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dott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 Lorenzo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Valeriani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B72D02-4665-CE69-511E-9C457EF5D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3" y="651503"/>
            <a:ext cx="7038373" cy="16260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0FE56A1D-3CE0-4D0E-B1D5-F09C5FED24AF}"/>
              </a:ext>
            </a:extLst>
          </p:cNvPr>
          <p:cNvGrpSpPr/>
          <p:nvPr/>
        </p:nvGrpSpPr>
        <p:grpSpPr>
          <a:xfrm>
            <a:off x="8776238" y="4229100"/>
            <a:ext cx="4985659" cy="2446858"/>
            <a:chOff x="8794231" y="4446005"/>
            <a:chExt cx="4985659" cy="24468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8B6835D5-FC28-C64E-400C-AF0512CF6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3C9E8677-F63B-9093-25BE-AF04AB64AF19}"/>
                </a:ext>
              </a:extLst>
            </p:cNvPr>
            <p:cNvSpPr txBox="1"/>
            <p:nvPr/>
          </p:nvSpPr>
          <p:spPr>
            <a:xfrm>
              <a:off x="8794231" y="4446005"/>
              <a:ext cx="4985659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authenticateServer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(serverSigned1, serverSignature1,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euiccCIPKToBeUsed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matchingId</a:t>
              </a:r>
              <a:r>
                <a:rPr lang="it-IT" sz="2400" dirty="0">
                  <a:latin typeface="Nunito Bold" charset="0"/>
                </a:rPr>
                <a:t>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CERT.DPauth.SIG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14" name="Scorrimento verticale 13">
            <a:extLst>
              <a:ext uri="{FF2B5EF4-FFF2-40B4-BE49-F238E27FC236}">
                <a16:creationId xmlns:a16="http://schemas.microsoft.com/office/drawing/2014/main" id="{0FAEF33A-A174-1E34-9666-9472B9EDA976}"/>
              </a:ext>
            </a:extLst>
          </p:cNvPr>
          <p:cNvSpPr/>
          <p:nvPr/>
        </p:nvSpPr>
        <p:spPr>
          <a:xfrm>
            <a:off x="12493410" y="44888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serverSigned1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serverSignature1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4ECEE8B-8287-52B7-3945-72B5001DACE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B04B4E1-747F-858D-9533-7574416A0A1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48190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7284E-6 L 0.23376 -0.00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3568923" y="4714314"/>
            <a:ext cx="3956531" cy="1953186"/>
            <a:chOff x="9338412" y="4939677"/>
            <a:chExt cx="3956531" cy="195318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9338412" y="4939677"/>
              <a:ext cx="39565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Nunito Bold" charset="0"/>
                </a:rPr>
                <a:t>euiccSigned1 (euiccInfo2,</a:t>
              </a:r>
            </a:p>
            <a:p>
              <a:pPr algn="ctr"/>
              <a:r>
                <a:rPr lang="it-IT" sz="2400" dirty="0" err="1">
                  <a:latin typeface="Nunito Bold" charset="0"/>
                </a:rPr>
                <a:t>matchingId</a:t>
              </a:r>
              <a:r>
                <a:rPr lang="it-IT" sz="2400" dirty="0">
                  <a:latin typeface="Nunito Bold" charset="0"/>
                </a:rPr>
                <a:t>, ecc.),</a:t>
              </a:r>
            </a:p>
            <a:p>
              <a:pPr algn="ctr"/>
              <a:r>
                <a:rPr lang="it-IT" sz="2400" dirty="0">
                  <a:latin typeface="Nunito Bold" charset="0"/>
                </a:rPr>
                <a:t>euiccSignature1, </a:t>
              </a:r>
              <a:r>
                <a:rPr lang="it-IT" sz="2400" dirty="0" err="1">
                  <a:latin typeface="Nunito Bold" charset="0"/>
                </a:rPr>
                <a:t>euiccCert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010B03E-7CC5-5E46-7394-72B2965438C2}"/>
              </a:ext>
            </a:extLst>
          </p:cNvPr>
          <p:cNvGrpSpPr/>
          <p:nvPr/>
        </p:nvGrpSpPr>
        <p:grpSpPr>
          <a:xfrm>
            <a:off x="8902243" y="4591204"/>
            <a:ext cx="4709944" cy="2084754"/>
            <a:chOff x="8920236" y="4808109"/>
            <a:chExt cx="4709944" cy="2084754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DCEF3EA-4C2C-0A8C-4C43-51E29EE8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5E9B2BB-7E88-6D45-36C6-D8DAA9549CB5}"/>
                </a:ext>
              </a:extLst>
            </p:cNvPr>
            <p:cNvSpPr txBox="1"/>
            <p:nvPr/>
          </p:nvSpPr>
          <p:spPr>
            <a:xfrm>
              <a:off x="8920236" y="4808109"/>
              <a:ext cx="470994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authenticateClient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(euiccSigned1, euiccSignature1,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euiccCertificate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16" name="Scorrimento verticale 15">
            <a:extLst>
              <a:ext uri="{FF2B5EF4-FFF2-40B4-BE49-F238E27FC236}">
                <a16:creationId xmlns:a16="http://schemas.microsoft.com/office/drawing/2014/main" id="{F58342DE-BC68-720A-D1C3-27A80D47AD86}"/>
              </a:ext>
            </a:extLst>
          </p:cNvPr>
          <p:cNvSpPr/>
          <p:nvPr/>
        </p:nvSpPr>
        <p:spPr>
          <a:xfrm>
            <a:off x="3959010" y="46412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euiccSigned1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euiccSignature1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097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7.40741E-7 L -0.2336 -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-8.64198E-7 L -0.2320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9423521" y="4568151"/>
            <a:ext cx="3722493" cy="1830075"/>
            <a:chOff x="9420217" y="5062788"/>
            <a:chExt cx="3722493" cy="1830075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9420217" y="5062788"/>
              <a:ext cx="372249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>
                  <a:latin typeface="Nunito Bold" charset="0"/>
                </a:rPr>
                <a:t>check </a:t>
              </a:r>
              <a:r>
                <a:rPr lang="it-IT" sz="3200" dirty="0" err="1">
                  <a:latin typeface="Nunito Bold" charset="0"/>
                </a:rPr>
                <a:t>if</a:t>
              </a:r>
              <a:r>
                <a:rPr lang="it-IT" sz="3200" dirty="0">
                  <a:latin typeface="Nunito Bold" charset="0"/>
                </a:rPr>
                <a:t> </a:t>
              </a:r>
              <a:r>
                <a:rPr lang="it-IT" sz="3200" dirty="0" err="1">
                  <a:latin typeface="Nunito Bold" charset="0"/>
                </a:rPr>
                <a:t>profile</a:t>
              </a:r>
              <a:r>
                <a:rPr lang="it-IT" sz="3200" dirty="0">
                  <a:latin typeface="Nunito Bold" charset="0"/>
                </a:rPr>
                <a:t> can</a:t>
              </a:r>
            </a:p>
            <a:p>
              <a:pPr algn="ctr"/>
              <a:r>
                <a:rPr lang="it-IT" sz="3200" dirty="0">
                  <a:latin typeface="Nunito Bold" charset="0"/>
                </a:rPr>
                <a:t>be </a:t>
              </a:r>
              <a:r>
                <a:rPr lang="it-IT" sz="3200" dirty="0" err="1">
                  <a:latin typeface="Nunito Bold" charset="0"/>
                </a:rPr>
                <a:t>installed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760554" y="4457475"/>
            <a:ext cx="6479659" cy="2057625"/>
            <a:chOff x="8030959" y="4835238"/>
            <a:chExt cx="6479659" cy="205762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8030959" y="4835238"/>
              <a:ext cx="647965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authenticateClientResponse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smdpSigned2, smdpSignature2,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profile</a:t>
              </a:r>
              <a:r>
                <a:rPr lang="it-IT" sz="2400" dirty="0">
                  <a:latin typeface="Nunito Bold" charset="0"/>
                </a:rPr>
                <a:t> metadata, </a:t>
              </a:r>
              <a:r>
                <a:rPr lang="it-IT" sz="2400" dirty="0" err="1">
                  <a:latin typeface="Nunito Bold" charset="0"/>
                </a:rPr>
                <a:t>CERT.DPpb.SIG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0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23368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69136E-6 L 0.23316 0.0026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16 0.00263 L -3.05556E-6 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8864072" y="4568151"/>
            <a:ext cx="4841390" cy="2068166"/>
            <a:chOff x="8860768" y="5062788"/>
            <a:chExt cx="4841390" cy="206816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2790" y="6378097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8860768" y="5062788"/>
              <a:ext cx="4841390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prepareDownload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(smdpSigned2, smdpSignature2,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CERT.DPpb.SIG</a:t>
              </a:r>
              <a:r>
                <a:rPr lang="it-IT" sz="2400" dirty="0">
                  <a:latin typeface="Nunito Bold" charset="0"/>
                </a:rPr>
                <a:t>)</a:t>
              </a:r>
            </a:p>
            <a:p>
              <a:pPr algn="ctr"/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9C6741BB-67F6-9E73-8CC4-9A073B4DBDF3}"/>
              </a:ext>
            </a:extLst>
          </p:cNvPr>
          <p:cNvSpPr/>
          <p:nvPr/>
        </p:nvSpPr>
        <p:spPr>
          <a:xfrm>
            <a:off x="12493410" y="44888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smdpSigned2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smdpSignature2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</p:spTree>
    <p:extLst>
      <p:ext uri="{BB962C8B-B14F-4D97-AF65-F5344CB8AC3E}">
        <p14:creationId xmlns:p14="http://schemas.microsoft.com/office/powerpoint/2010/main" val="414913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23457E-6 L 0.23316 -0.000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-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4311915" y="4810440"/>
            <a:ext cx="2470548" cy="1587786"/>
            <a:chOff x="10081404" y="5076477"/>
            <a:chExt cx="2470548" cy="158778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59114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10081404" y="5076477"/>
              <a:ext cx="24705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Nunito Bold" charset="0"/>
                </a:rPr>
                <a:t>euiccSigned1,</a:t>
              </a:r>
            </a:p>
            <a:p>
              <a:pPr algn="ctr"/>
              <a:r>
                <a:rPr lang="it-IT" sz="2400" dirty="0">
                  <a:latin typeface="Nunito Bold" charset="0"/>
                </a:rPr>
                <a:t>euiccSignature1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010B03E-7CC5-5E46-7394-72B2965438C2}"/>
              </a:ext>
            </a:extLst>
          </p:cNvPr>
          <p:cNvGrpSpPr/>
          <p:nvPr/>
        </p:nvGrpSpPr>
        <p:grpSpPr>
          <a:xfrm>
            <a:off x="8820852" y="4738367"/>
            <a:ext cx="5019323" cy="1659859"/>
            <a:chOff x="8838845" y="4955272"/>
            <a:chExt cx="5019323" cy="1659859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DCEF3EA-4C2C-0A8C-4C43-51E29EE8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03175" y="5862274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5E9B2BB-7E88-6D45-36C6-D8DAA9549CB5}"/>
                </a:ext>
              </a:extLst>
            </p:cNvPr>
            <p:cNvSpPr txBox="1"/>
            <p:nvPr/>
          </p:nvSpPr>
          <p:spPr>
            <a:xfrm>
              <a:off x="8838845" y="4955272"/>
              <a:ext cx="501932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getBoundProfilePackage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(euiccSigned2, euiccSignature2)</a:t>
              </a:r>
            </a:p>
          </p:txBody>
        </p:sp>
      </p:grpSp>
      <p:sp>
        <p:nvSpPr>
          <p:cNvPr id="16" name="Scorrimento verticale 15">
            <a:extLst>
              <a:ext uri="{FF2B5EF4-FFF2-40B4-BE49-F238E27FC236}">
                <a16:creationId xmlns:a16="http://schemas.microsoft.com/office/drawing/2014/main" id="{F58342DE-BC68-720A-D1C3-27A80D47AD86}"/>
              </a:ext>
            </a:extLst>
          </p:cNvPr>
          <p:cNvSpPr/>
          <p:nvPr/>
        </p:nvSpPr>
        <p:spPr>
          <a:xfrm>
            <a:off x="4179606" y="4641249"/>
            <a:ext cx="2602193" cy="191038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  <a:endParaRPr lang="it-IT" sz="2000" dirty="0">
              <a:solidFill>
                <a:schemeClr val="tx1"/>
              </a:solidFill>
              <a:latin typeface="Nunito Bold" charset="0"/>
            </a:endParaRP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euiccSignature2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eventual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 CC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73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3.08642E-6 L -0.2336 -0.004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-0.2320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640292" y="4687300"/>
            <a:ext cx="6721712" cy="1706964"/>
            <a:chOff x="7910697" y="5065063"/>
            <a:chExt cx="6721712" cy="1706964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4521" y="6019170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7910697" y="5065063"/>
              <a:ext cx="67217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getBoundProfilePackageResponse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Bound</a:t>
              </a:r>
              <a:r>
                <a:rPr lang="it-IT" sz="2400" dirty="0">
                  <a:latin typeface="Nunito Bold" charset="0"/>
                </a:rPr>
                <a:t> </a:t>
              </a:r>
              <a:r>
                <a:rPr lang="it-IT" sz="2400" dirty="0" err="1">
                  <a:latin typeface="Nunito Bold" charset="0"/>
                </a:rPr>
                <a:t>Profile</a:t>
              </a:r>
              <a:r>
                <a:rPr lang="it-IT" sz="2400" dirty="0">
                  <a:latin typeface="Nunito Bold" charset="0"/>
                </a:rPr>
                <a:t> Package)</a:t>
              </a:r>
            </a:p>
          </p:txBody>
        </p:sp>
      </p:grp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106A5714-FD41-3DF9-4E97-CDAF43C9AAFE}"/>
              </a:ext>
            </a:extLst>
          </p:cNvPr>
          <p:cNvSpPr/>
          <p:nvPr/>
        </p:nvSpPr>
        <p:spPr>
          <a:xfrm>
            <a:off x="8616011" y="4717553"/>
            <a:ext cx="2356789" cy="1874890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metadata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52B039F-235B-29A1-FD17-5312B40FD579}"/>
              </a:ext>
            </a:extLst>
          </p:cNvPr>
          <p:cNvGrpSpPr/>
          <p:nvPr/>
        </p:nvGrpSpPr>
        <p:grpSpPr>
          <a:xfrm>
            <a:off x="10043081" y="5056632"/>
            <a:ext cx="2483373" cy="1341594"/>
            <a:chOff x="10039777" y="5551269"/>
            <a:chExt cx="2483373" cy="1341594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815ADC2B-DBC7-73BD-2222-E55F8280A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7C851E5-C1CD-526C-8027-C4E063829052}"/>
                </a:ext>
              </a:extLst>
            </p:cNvPr>
            <p:cNvSpPr txBox="1"/>
            <p:nvPr/>
          </p:nvSpPr>
          <p:spPr>
            <a:xfrm>
              <a:off x="10039777" y="5551269"/>
              <a:ext cx="24833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verifications</a:t>
              </a:r>
              <a:endParaRPr lang="it-IT" sz="2400" dirty="0">
                <a:latin typeface="Nunito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880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46914E-7 L 0.23368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19753E-6 L 0.23316 0.0026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16 0.00262 L -3.88889E-6 4.19753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5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AE9BE66-F3D6-0581-E38C-865E3D0BA1F2}"/>
              </a:ext>
            </a:extLst>
          </p:cNvPr>
          <p:cNvGrpSpPr/>
          <p:nvPr/>
        </p:nvGrpSpPr>
        <p:grpSpPr>
          <a:xfrm>
            <a:off x="9313489" y="5061194"/>
            <a:ext cx="3945311" cy="1337032"/>
            <a:chOff x="9302552" y="5555831"/>
            <a:chExt cx="3945311" cy="1337032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37D4F8D-0E35-F34A-F270-E6B4BB91A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FB7F8E04-6B58-2A03-61CC-2C7FCE831867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30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4.44444E-6 L -0.23359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DEGLI EMULATORI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3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A0AAA4D-5696-451E-73F2-8972A2C2E23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3080BD-06A8-C955-4722-EDE2D35778E9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8055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95363" y="1336421"/>
            <a:ext cx="16230600" cy="66713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Nastro inclinato in basso 12">
            <a:extLst>
              <a:ext uri="{FF2B5EF4-FFF2-40B4-BE49-F238E27FC236}">
                <a16:creationId xmlns:a16="http://schemas.microsoft.com/office/drawing/2014/main" id="{181FA53D-F90C-9E72-8FA6-20149B79B46F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5/19</a:t>
            </a:r>
          </a:p>
          <a:p>
            <a:pPr algn="ctr"/>
            <a:endParaRPr lang="it-IT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3CE9BAF-0A71-0CA7-C85F-B43036BAA2F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8B47B9-EE06-579F-AAD0-001C702B89A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D957A6C5-7746-4C0D-9153-25EDBEBC66F1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E28C3EF7-F95B-C64B-D5E6-2AE1E7335AAA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DEGLI EMULATORI</a:t>
            </a:r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B885AF5D-FEAE-3262-96BB-93CAEE4A442B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0">
            <a:extLst>
              <a:ext uri="{FF2B5EF4-FFF2-40B4-BE49-F238E27FC236}">
                <a16:creationId xmlns:a16="http://schemas.microsoft.com/office/drawing/2014/main" id="{116FC89E-D196-3807-3204-0CE743A255A8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0E15894-FE9F-F3FA-40CB-17AE9AFF800D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25074E3F-907B-DBD6-7DFD-241359F3A068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id="{3514120C-E701-B02F-7573-BBCA13691AEC}"/>
              </a:ext>
            </a:extLst>
          </p:cNvPr>
          <p:cNvGrpSpPr/>
          <p:nvPr/>
        </p:nvGrpSpPr>
        <p:grpSpPr>
          <a:xfrm>
            <a:off x="8903853" y="4325706"/>
            <a:ext cx="480294" cy="655427"/>
            <a:chOff x="0" y="0"/>
            <a:chExt cx="126497" cy="172623"/>
          </a:xfrm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B1EE384-688A-3EDE-5D82-2EA010937EDE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2" name="TextBox 25">
              <a:extLst>
                <a:ext uri="{FF2B5EF4-FFF2-40B4-BE49-F238E27FC236}">
                  <a16:creationId xmlns:a16="http://schemas.microsoft.com/office/drawing/2014/main" id="{93A4FE35-2D22-B84C-FA28-CD2119BDC682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26">
            <a:extLst>
              <a:ext uri="{FF2B5EF4-FFF2-40B4-BE49-F238E27FC236}">
                <a16:creationId xmlns:a16="http://schemas.microsoft.com/office/drawing/2014/main" id="{5D3A9123-B739-470D-B5E5-CF6AADB2BF14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2EFD73A-383E-F24D-0EC0-832BA85DA71C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5" name="TextBox 28">
              <a:extLst>
                <a:ext uri="{FF2B5EF4-FFF2-40B4-BE49-F238E27FC236}">
                  <a16:creationId xmlns:a16="http://schemas.microsoft.com/office/drawing/2014/main" id="{44644F2B-5286-D13D-D1E3-31A13B3F226F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20C70D8-F2CB-CA3D-ADE6-F26C4AD32B32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Inizialmente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era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un’innovazione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TextBox 38">
            <a:extLst>
              <a:ext uri="{FF2B5EF4-FFF2-40B4-BE49-F238E27FC236}">
                <a16:creationId xmlns:a16="http://schemas.microsoft.com/office/drawing/2014/main" id="{86609FF7-3C5C-B151-83A9-AE51B1A07DA4}"/>
              </a:ext>
            </a:extLst>
          </p:cNvPr>
          <p:cNvSpPr txBox="1"/>
          <p:nvPr/>
        </p:nvSpPr>
        <p:spPr>
          <a:xfrm>
            <a:off x="7272096" y="5097921"/>
            <a:ext cx="4020255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documentazione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non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fornisce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dettagli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implementativi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com’è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BPP)</a:t>
            </a:r>
          </a:p>
        </p:txBody>
      </p:sp>
      <p:sp>
        <p:nvSpPr>
          <p:cNvPr id="38" name="TextBox 39">
            <a:extLst>
              <a:ext uri="{FF2B5EF4-FFF2-40B4-BE49-F238E27FC236}">
                <a16:creationId xmlns:a16="http://schemas.microsoft.com/office/drawing/2014/main" id="{835D089C-A643-89EA-327D-3ADC386E36D0}"/>
              </a:ext>
            </a:extLst>
          </p:cNvPr>
          <p:cNvSpPr txBox="1"/>
          <p:nvPr/>
        </p:nvSpPr>
        <p:spPr>
          <a:xfrm>
            <a:off x="13231736" y="5095956"/>
            <a:ext cx="3758811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Sono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necessari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(con le relative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chiavi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private)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GSMA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DFEFD2C-7B6D-BD7A-7B0E-93768E5AEE66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Strumento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valutare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emulatori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user agent (client) e del server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BC35BD-C8A3-F7F5-8DEA-06A6A55F3F3F}"/>
              </a:ext>
            </a:extLst>
          </p:cNvPr>
          <p:cNvSpPr txBox="1"/>
          <p:nvPr/>
        </p:nvSpPr>
        <p:spPr>
          <a:xfrm>
            <a:off x="7584116" y="3467100"/>
            <a:ext cx="31197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" panose="020B0604020202020204" charset="0"/>
              </a:rPr>
              <a:t>CHALLENGE</a:t>
            </a:r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C63D43C5-CD06-C246-196C-7EED182F05ED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9FDB8B21-D10D-B3D7-B6B7-439B3CCDAC11}"/>
              </a:ext>
            </a:extLst>
          </p:cNvPr>
          <p:cNvSpPr txBox="1"/>
          <p:nvPr/>
        </p:nvSpPr>
        <p:spPr>
          <a:xfrm>
            <a:off x="1429179" y="6871064"/>
            <a:ext cx="3665000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Nessuna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riferimento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79208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18" grpId="0"/>
      <p:bldP spid="39" grpId="0"/>
      <p:bldP spid="40" grpId="0" animBg="1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4341223" y="6552646"/>
            <a:ext cx="5343129" cy="1184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CODIFICA DEI DATI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ASN.1 + base64</a:t>
            </a:r>
          </a:p>
        </p:txBody>
      </p:sp>
    </p:spTree>
    <p:extLst>
      <p:ext uri="{BB962C8B-B14F-4D97-AF65-F5344CB8AC3E}">
        <p14:creationId xmlns:p14="http://schemas.microsoft.com/office/powerpoint/2010/main" val="3226953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 animBg="1"/>
      <p:bldP spid="21" grpId="0" animBg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1 out of 5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95520B1F-4D1E-C796-632A-BC58016C63EB}"/>
              </a:ext>
            </a:extLst>
          </p:cNvPr>
          <p:cNvSpPr txBox="1"/>
          <p:nvPr/>
        </p:nvSpPr>
        <p:spPr>
          <a:xfrm>
            <a:off x="288132" y="2966391"/>
            <a:ext cx="17645062" cy="209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061C27-305D-2D0F-5D11-760EED04FA7C}"/>
              </a:ext>
            </a:extLst>
          </p:cNvPr>
          <p:cNvSpPr txBox="1"/>
          <p:nvPr/>
        </p:nvSpPr>
        <p:spPr>
          <a:xfrm>
            <a:off x="3364538" y="4966938"/>
            <a:ext cx="11492249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600" dirty="0">
                <a:latin typeface="Fredoka" panose="020B0604020202020204" charset="0"/>
              </a:rPr>
              <a:t>E OBIETTIVO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4AE1E698-F366-5857-663E-9BA1446555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1B0E95A-FC01-ECDB-51FD-3E54074528B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0628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3616563" y="6259417"/>
            <a:ext cx="6893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Librerie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Python </a:t>
            </a:r>
            <a:r>
              <a:rPr lang="en-US" sz="36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asn1tools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6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base64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/</a:t>
            </a:r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decodifica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</a:t>
            </a:r>
            <a:endParaRPr lang="en-US" sz="36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270703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3616563" y="6261668"/>
            <a:ext cx="6893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Librerie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Python </a:t>
            </a:r>
            <a:r>
              <a:rPr lang="en-US" sz="36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asn1crypto, cryptography, </a:t>
            </a:r>
            <a:r>
              <a:rPr lang="en-US" sz="36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hashlib</a:t>
            </a:r>
            <a:r>
              <a:rPr lang="en-US" sz="36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per </a:t>
            </a:r>
            <a:r>
              <a:rPr lang="en-US" sz="36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uso</a:t>
            </a:r>
            <a:r>
              <a:rPr lang="en-US" sz="36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delle</a:t>
            </a:r>
            <a:r>
              <a:rPr lang="en-US" sz="36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funzioni</a:t>
            </a:r>
            <a:r>
              <a:rPr lang="en-US" sz="36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crittografiche</a:t>
            </a:r>
            <a:endParaRPr lang="en-US" sz="36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1418350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4191000" y="6261668"/>
            <a:ext cx="3027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Linguaggio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usato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6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Python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DC36912-0B9F-0EE8-2ACA-9BACEC80AE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071" y="6151520"/>
            <a:ext cx="1978825" cy="197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24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914400" y="5913465"/>
            <a:ext cx="7685900" cy="2658642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2EBA61C-6D07-6C3C-D11E-EBA26A0CFC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979" y="5429011"/>
            <a:ext cx="1595220" cy="159805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B9FFEDE-5F76-D6F6-AE5E-E744CF4DFB9C}"/>
              </a:ext>
            </a:extLst>
          </p:cNvPr>
          <p:cNvSpPr txBox="1"/>
          <p:nvPr/>
        </p:nvSpPr>
        <p:spPr>
          <a:xfrm>
            <a:off x="8915400" y="6961882"/>
            <a:ext cx="17332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Nunito Bold" charset="0"/>
              </a:rPr>
              <a:t>Proxy </a:t>
            </a:r>
            <a:r>
              <a:rPr lang="it-IT" sz="3200" dirty="0" err="1">
                <a:latin typeface="Nunito Bold" charset="0"/>
              </a:rPr>
              <a:t>relay</a:t>
            </a:r>
            <a:endParaRPr lang="it-IT" sz="3200" dirty="0">
              <a:latin typeface="Nunito Bold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966940" y="6039671"/>
            <a:ext cx="7580817" cy="3087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DETTAGLI IMPLEMENTATIVI</a:t>
            </a:r>
          </a:p>
          <a:p>
            <a:pPr algn="ctr"/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MITM per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ottenere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traccia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bypassa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protezioni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TLS</a:t>
            </a:r>
          </a:p>
          <a:p>
            <a:pPr algn="ctr">
              <a:lnSpc>
                <a:spcPts val="5320"/>
              </a:lnSpc>
            </a:pPr>
            <a:endParaRPr lang="en-US" sz="3800" dirty="0">
              <a:solidFill>
                <a:srgbClr val="000000"/>
              </a:solidFill>
              <a:latin typeface="Nunito Bold" charset="0"/>
              <a:ea typeface="Fredoka"/>
              <a:cs typeface="Fredoka"/>
              <a:sym typeface="Fredoka"/>
            </a:endParaRPr>
          </a:p>
        </p:txBody>
      </p:sp>
    </p:spTree>
    <p:extLst>
      <p:ext uri="{BB962C8B-B14F-4D97-AF65-F5344CB8AC3E}">
        <p14:creationId xmlns:p14="http://schemas.microsoft.com/office/powerpoint/2010/main" val="3421497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7/19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-35668"/>
              <a:gd name="adj2" fmla="val 42049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160914"/>
            <a:ext cx="14938067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ROOT CA</a:t>
            </a:r>
          </a:p>
          <a:p>
            <a:pPr algn="ctr"/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al CI;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		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subjectKeyIdentifier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estrapolato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dalla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cattura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MITM</a:t>
            </a:r>
          </a:p>
          <a:p>
            <a:pPr algn="ctr"/>
            <a:endParaRPr lang="en-US" sz="40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36A48DEF-4A4B-B24E-5657-EA0FF3E2CD9C}"/>
              </a:ext>
            </a:extLst>
          </p:cNvPr>
          <p:cNvSpPr/>
          <p:nvPr/>
        </p:nvSpPr>
        <p:spPr>
          <a:xfrm>
            <a:off x="6248400" y="6512783"/>
            <a:ext cx="999524" cy="288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1916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7/19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10095"/>
              <a:gd name="adj2" fmla="val 81645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160914"/>
            <a:ext cx="14938067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SMDP</a:t>
            </a:r>
          </a:p>
          <a:p>
            <a:pPr algn="ctr"/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al server;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rilascio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per il download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endParaRPr lang="en-US" sz="40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/>
            <a:endParaRPr lang="en-US" sz="40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2869632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7/19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38003"/>
              <a:gd name="adj2" fmla="val 79925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160914"/>
            <a:ext cx="14938067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EUICC</a:t>
            </a:r>
          </a:p>
          <a:p>
            <a:pPr algn="ctr"/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user agent e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all’operatore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;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rilascio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per il download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 </a:t>
            </a:r>
          </a:p>
          <a:p>
            <a:pPr algn="ctr"/>
            <a:endParaRPr lang="en-US" sz="40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7" name="Triangolo isoscele 6">
            <a:extLst>
              <a:ext uri="{FF2B5EF4-FFF2-40B4-BE49-F238E27FC236}">
                <a16:creationId xmlns:a16="http://schemas.microsoft.com/office/drawing/2014/main" id="{85E2403F-9848-6B61-862C-D8505EE5CA53}"/>
              </a:ext>
            </a:extLst>
          </p:cNvPr>
          <p:cNvSpPr/>
          <p:nvPr/>
        </p:nvSpPr>
        <p:spPr>
          <a:xfrm>
            <a:off x="10439400" y="4237918"/>
            <a:ext cx="1676390" cy="829382"/>
          </a:xfrm>
          <a:prstGeom prst="triangle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iangolo isoscele 12">
            <a:extLst>
              <a:ext uri="{FF2B5EF4-FFF2-40B4-BE49-F238E27FC236}">
                <a16:creationId xmlns:a16="http://schemas.microsoft.com/office/drawing/2014/main" id="{AE194C46-2F94-C2D6-9962-19B51A3448C7}"/>
              </a:ext>
            </a:extLst>
          </p:cNvPr>
          <p:cNvSpPr/>
          <p:nvPr/>
        </p:nvSpPr>
        <p:spPr>
          <a:xfrm>
            <a:off x="13364301" y="4237918"/>
            <a:ext cx="1676390" cy="829382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759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VALIDAZIONE DEGLI EMULATORI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8/19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-35668"/>
              <a:gd name="adj2" fmla="val 42049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486252"/>
            <a:ext cx="14938067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validazione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sono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state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finalmente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rese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disponibili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versioni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open source di LPA e server SM-DP+</a:t>
            </a:r>
            <a:endParaRPr lang="en-US" sz="40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algn="ctr"/>
            <a:endParaRPr lang="en-US" sz="40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3829836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VALIDAZIONE DEGLI EMULATORI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8/19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Cubo 14">
            <a:extLst>
              <a:ext uri="{FF2B5EF4-FFF2-40B4-BE49-F238E27FC236}">
                <a16:creationId xmlns:a16="http://schemas.microsoft.com/office/drawing/2014/main" id="{DDC6D092-FD39-127A-BD59-CFD466B07740}"/>
              </a:ext>
            </a:extLst>
          </p:cNvPr>
          <p:cNvSpPr/>
          <p:nvPr/>
        </p:nvSpPr>
        <p:spPr>
          <a:xfrm>
            <a:off x="10389412" y="5143500"/>
            <a:ext cx="5986457" cy="1438123"/>
          </a:xfrm>
          <a:prstGeom prst="cube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EMULATORE USER AGENT</a:t>
            </a:r>
          </a:p>
        </p:txBody>
      </p:sp>
      <p:sp>
        <p:nvSpPr>
          <p:cNvPr id="16" name="Cubo 15">
            <a:extLst>
              <a:ext uri="{FF2B5EF4-FFF2-40B4-BE49-F238E27FC236}">
                <a16:creationId xmlns:a16="http://schemas.microsoft.com/office/drawing/2014/main" id="{7A6E582A-4CE7-FBBD-43C2-5B75E255DAE2}"/>
              </a:ext>
            </a:extLst>
          </p:cNvPr>
          <p:cNvSpPr/>
          <p:nvPr/>
        </p:nvSpPr>
        <p:spPr>
          <a:xfrm>
            <a:off x="5277743" y="5143499"/>
            <a:ext cx="3470089" cy="1438123"/>
          </a:xfrm>
          <a:prstGeom prst="cub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OSMO-SMDPP</a:t>
            </a:r>
          </a:p>
        </p:txBody>
      </p:sp>
      <p:sp>
        <p:nvSpPr>
          <p:cNvPr id="17" name="Freccia bidirezionale orizzontale 16">
            <a:extLst>
              <a:ext uri="{FF2B5EF4-FFF2-40B4-BE49-F238E27FC236}">
                <a16:creationId xmlns:a16="http://schemas.microsoft.com/office/drawing/2014/main" id="{6AADBBFB-8349-9EB7-F354-307549A11BF6}"/>
              </a:ext>
            </a:extLst>
          </p:cNvPr>
          <p:cNvSpPr/>
          <p:nvPr/>
        </p:nvSpPr>
        <p:spPr>
          <a:xfrm>
            <a:off x="8761107" y="5343242"/>
            <a:ext cx="1599252" cy="1038636"/>
          </a:xfrm>
          <a:prstGeom prst="left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049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VALIDAZIONE DEGLI EMULATORI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8/19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Cubo 14">
            <a:extLst>
              <a:ext uri="{FF2B5EF4-FFF2-40B4-BE49-F238E27FC236}">
                <a16:creationId xmlns:a16="http://schemas.microsoft.com/office/drawing/2014/main" id="{DDC6D092-FD39-127A-BD59-CFD466B07740}"/>
              </a:ext>
            </a:extLst>
          </p:cNvPr>
          <p:cNvSpPr/>
          <p:nvPr/>
        </p:nvSpPr>
        <p:spPr>
          <a:xfrm>
            <a:off x="10389412" y="5143500"/>
            <a:ext cx="5986457" cy="1438123"/>
          </a:xfrm>
          <a:prstGeom prst="cub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eUICC</a:t>
            </a:r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 PROGRAMMABILE + </a:t>
            </a:r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lpac</a:t>
            </a:r>
            <a:endParaRPr lang="it-IT" sz="3200" dirty="0">
              <a:solidFill>
                <a:schemeClr val="tx1"/>
              </a:solidFill>
              <a:latin typeface="Nunito Bold" charset="0"/>
            </a:endParaRPr>
          </a:p>
        </p:txBody>
      </p:sp>
      <p:sp>
        <p:nvSpPr>
          <p:cNvPr id="16" name="Cubo 15">
            <a:extLst>
              <a:ext uri="{FF2B5EF4-FFF2-40B4-BE49-F238E27FC236}">
                <a16:creationId xmlns:a16="http://schemas.microsoft.com/office/drawing/2014/main" id="{7A6E582A-4CE7-FBBD-43C2-5B75E255DAE2}"/>
              </a:ext>
            </a:extLst>
          </p:cNvPr>
          <p:cNvSpPr/>
          <p:nvPr/>
        </p:nvSpPr>
        <p:spPr>
          <a:xfrm>
            <a:off x="5277743" y="5143499"/>
            <a:ext cx="3470089" cy="1438123"/>
          </a:xfrm>
          <a:prstGeom prst="cube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EMULATORE SERVER</a:t>
            </a:r>
          </a:p>
        </p:txBody>
      </p:sp>
      <p:sp>
        <p:nvSpPr>
          <p:cNvPr id="17" name="Freccia bidirezionale orizzontale 16">
            <a:extLst>
              <a:ext uri="{FF2B5EF4-FFF2-40B4-BE49-F238E27FC236}">
                <a16:creationId xmlns:a16="http://schemas.microsoft.com/office/drawing/2014/main" id="{6AADBBFB-8349-9EB7-F354-307549A11BF6}"/>
              </a:ext>
            </a:extLst>
          </p:cNvPr>
          <p:cNvSpPr/>
          <p:nvPr/>
        </p:nvSpPr>
        <p:spPr>
          <a:xfrm>
            <a:off x="8761107" y="5343242"/>
            <a:ext cx="1599252" cy="1038636"/>
          </a:xfrm>
          <a:prstGeom prst="left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082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28700" y="1585127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12">
            <a:extLst>
              <a:ext uri="{FF2B5EF4-FFF2-40B4-BE49-F238E27FC236}">
                <a16:creationId xmlns:a16="http://schemas.microsoft.com/office/drawing/2014/main" id="{FB617A55-B2A4-863B-7113-882BECB355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C133BBE5-A513-3FFC-FC99-DF7E6FC62EF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1/19</a:t>
            </a:r>
          </a:p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C76561-7910-F9DE-BC4D-9FD1343C9AD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8ADECD29-BE92-B34F-B5D5-4FF436596302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4A6CC58-94D4-1437-A9CD-190742E45D8F}"/>
              </a:ext>
            </a:extLst>
          </p:cNvPr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 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1FE5045-5B3F-CC51-E0A0-E63074CDEEBC}"/>
              </a:ext>
            </a:extLst>
          </p:cNvPr>
          <p:cNvSpPr txBox="1"/>
          <p:nvPr/>
        </p:nvSpPr>
        <p:spPr>
          <a:xfrm>
            <a:off x="4800600" y="4000500"/>
            <a:ext cx="11525244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cambiavamo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operatore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dovevamo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andare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fisicamente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negozio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acquistare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SIM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EAD668FD-CF55-6F7C-B61A-086B1462F366}"/>
              </a:ext>
            </a:extLst>
          </p:cNvPr>
          <p:cNvSpPr txBox="1"/>
          <p:nvPr/>
        </p:nvSpPr>
        <p:spPr>
          <a:xfrm>
            <a:off x="1028700" y="4305716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PRIMA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C6DB1201-D352-3B9E-30EA-EE66823B3284}"/>
              </a:ext>
            </a:extLst>
          </p:cNvPr>
          <p:cNvSpPr txBox="1"/>
          <p:nvPr/>
        </p:nvSpPr>
        <p:spPr>
          <a:xfrm>
            <a:off x="1028700" y="6695967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ORA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978781AF-B456-E582-64A5-D1000F7C0506}"/>
              </a:ext>
            </a:extLst>
          </p:cNvPr>
          <p:cNvSpPr txBox="1"/>
          <p:nvPr/>
        </p:nvSpPr>
        <p:spPr>
          <a:xfrm>
            <a:off x="4800600" y="6076534"/>
            <a:ext cx="3429000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Qualcuno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lo fa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avviene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remoto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9" name="AutoShape 24">
            <a:extLst>
              <a:ext uri="{FF2B5EF4-FFF2-40B4-BE49-F238E27FC236}">
                <a16:creationId xmlns:a16="http://schemas.microsoft.com/office/drawing/2014/main" id="{D72FAD35-3519-17FC-5B50-2B1B3B5699CF}"/>
              </a:ext>
            </a:extLst>
          </p:cNvPr>
          <p:cNvSpPr/>
          <p:nvPr/>
        </p:nvSpPr>
        <p:spPr>
          <a:xfrm rot="16230763">
            <a:off x="2617940" y="4615958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B8404711-7EFF-682D-041E-3022E9F77820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4">
            <a:extLst>
              <a:ext uri="{FF2B5EF4-FFF2-40B4-BE49-F238E27FC236}">
                <a16:creationId xmlns:a16="http://schemas.microsoft.com/office/drawing/2014/main" id="{78DAC57D-DF6E-1838-A17C-988BBC3EEEB3}"/>
              </a:ext>
            </a:extLst>
          </p:cNvPr>
          <p:cNvSpPr/>
          <p:nvPr/>
        </p:nvSpPr>
        <p:spPr>
          <a:xfrm rot="16230763">
            <a:off x="2598889" y="7006209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20932D2A-4BA8-F5E5-1CE2-A0BFE59BD436}"/>
              </a:ext>
            </a:extLst>
          </p:cNvPr>
          <p:cNvSpPr/>
          <p:nvPr/>
        </p:nvSpPr>
        <p:spPr>
          <a:xfrm>
            <a:off x="8764577" y="6012104"/>
            <a:ext cx="2244546" cy="1993434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525D03F-1F28-5AEC-945C-D1CEDE570F49}"/>
              </a:ext>
            </a:extLst>
          </p:cNvPr>
          <p:cNvSpPr txBox="1"/>
          <p:nvPr/>
        </p:nvSpPr>
        <p:spPr>
          <a:xfrm>
            <a:off x="11544100" y="6071037"/>
            <a:ext cx="5604054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DUBBI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bene?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garantita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?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E60B1E3F-AEBD-26A4-52C3-75FDE2239D0C}"/>
              </a:ext>
            </a:extLst>
          </p:cNvPr>
          <p:cNvSpPr txBox="1"/>
          <p:nvPr/>
        </p:nvSpPr>
        <p:spPr>
          <a:xfrm>
            <a:off x="2438400" y="2445668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mobile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B276EAF1-D246-6B90-9739-FD2DEEB5171E}"/>
              </a:ext>
            </a:extLst>
          </p:cNvPr>
          <p:cNvSpPr/>
          <p:nvPr/>
        </p:nvSpPr>
        <p:spPr>
          <a:xfrm>
            <a:off x="8050038" y="2444624"/>
            <a:ext cx="1779762" cy="565276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437247A4-53B1-06A3-0878-9C433DE867BF}"/>
              </a:ext>
            </a:extLst>
          </p:cNvPr>
          <p:cNvSpPr txBox="1"/>
          <p:nvPr/>
        </p:nvSpPr>
        <p:spPr>
          <a:xfrm>
            <a:off x="10204757" y="2453565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nuovo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attore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eSIM</a:t>
            </a:r>
            <a:endParaRPr lang="en-US" sz="4800" dirty="0">
              <a:solidFill>
                <a:srgbClr val="000000"/>
              </a:solidFill>
              <a:latin typeface="Fredoka" panose="020B0604020202020204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67255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0" grpId="0" animBg="1"/>
      <p:bldP spid="31" grpId="0"/>
      <p:bldP spid="32" grpId="0"/>
      <p:bldP spid="36" grpId="0" animBg="1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185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4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B52526E6-79F6-624B-5E04-C88F97F7EC1A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6F55CD0-2811-C902-DEAE-27943CA5502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9492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Freeform 19">
            <a:extLst>
              <a:ext uri="{FF2B5EF4-FFF2-40B4-BE49-F238E27FC236}">
                <a16:creationId xmlns:a16="http://schemas.microsoft.com/office/drawing/2014/main" id="{27B291C0-599C-AD1E-BE89-D09C8F492019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6760663-6CC4-E0D3-D81A-C81089BCD94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9/19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F8654-F4D9-0D71-991C-C1FDB7C3C4DC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51A9AEF-5BA5-3F26-05D0-F214AB8BD5D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E87574C-84CC-5129-70BD-138083B2B50F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EF322EE9-DB49-91F1-F143-D5E9C335A9DD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20">
            <a:extLst>
              <a:ext uri="{FF2B5EF4-FFF2-40B4-BE49-F238E27FC236}">
                <a16:creationId xmlns:a16="http://schemas.microsoft.com/office/drawing/2014/main" id="{8CA96915-598A-7BD4-4E82-48CFE05A11EA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A6F731C6-D8A4-4A34-DF9B-FE0195CBD9A7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B7B853EE-F798-A0D1-1F54-0891C069D860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39520F27-1D3E-9AEE-433B-7D4FD056D00E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D88F8DE-7B87-7A16-59D4-3542C9EC24D4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8BC452F9-D6EE-1444-51C9-AA9A622BF27E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5">
            <a:extLst>
              <a:ext uri="{FF2B5EF4-FFF2-40B4-BE49-F238E27FC236}">
                <a16:creationId xmlns:a16="http://schemas.microsoft.com/office/drawing/2014/main" id="{7AEB39B0-4C3A-1233-833F-2DED639655C8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</a:t>
            </a:r>
          </a:p>
        </p:txBody>
      </p:sp>
      <p:sp>
        <p:nvSpPr>
          <p:cNvPr id="33" name="TextBox 39">
            <a:extLst>
              <a:ext uri="{FF2B5EF4-FFF2-40B4-BE49-F238E27FC236}">
                <a16:creationId xmlns:a16="http://schemas.microsoft.com/office/drawing/2014/main" id="{E26B5EAB-BF56-71BA-662B-A6E4D76FE91A}"/>
              </a:ext>
            </a:extLst>
          </p:cNvPr>
          <p:cNvSpPr txBox="1"/>
          <p:nvPr/>
        </p:nvSpPr>
        <p:spPr>
          <a:xfrm>
            <a:off x="13231736" y="5095956"/>
            <a:ext cx="3758811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client</a:t>
            </a: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92DBFD21-1B8C-B70D-255A-6F7D18BF3FBD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Effettuata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facendo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ciascun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emulatore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server e user agent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verificando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le relative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variare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inviati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ECA1D32-39A8-D5D8-920A-95BA7EA914BA}"/>
              </a:ext>
            </a:extLst>
          </p:cNvPr>
          <p:cNvSpPr txBox="1"/>
          <p:nvPr/>
        </p:nvSpPr>
        <p:spPr>
          <a:xfrm>
            <a:off x="7584116" y="3467100"/>
            <a:ext cx="31197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" panose="020B0604020202020204" charset="0"/>
              </a:rPr>
              <a:t>CHALLENGE</a:t>
            </a: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46D68DA-78D8-125D-48FF-C635F8BC89EE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TextBox 35">
            <a:extLst>
              <a:ext uri="{FF2B5EF4-FFF2-40B4-BE49-F238E27FC236}">
                <a16:creationId xmlns:a16="http://schemas.microsoft.com/office/drawing/2014/main" id="{919DB081-D6E1-4771-A7E9-BF28E0D67DA6}"/>
              </a:ext>
            </a:extLst>
          </p:cNvPr>
          <p:cNvSpPr txBox="1"/>
          <p:nvPr/>
        </p:nvSpPr>
        <p:spPr>
          <a:xfrm>
            <a:off x="326325" y="6930772"/>
            <a:ext cx="5870708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SM-DS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Di test 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difficili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)</a:t>
            </a:r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D25CAEA7-1E52-5B2A-A57E-4DC403CCEF79}"/>
              </a:ext>
            </a:extLst>
          </p:cNvPr>
          <p:cNvSpPr/>
          <p:nvPr/>
        </p:nvSpPr>
        <p:spPr>
          <a:xfrm rot="5400000">
            <a:off x="14781678" y="6068189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C446E4-F097-026B-7C29-5D73F9E40EDD}"/>
              </a:ext>
            </a:extLst>
          </p:cNvPr>
          <p:cNvSpPr txBox="1"/>
          <p:nvPr/>
        </p:nvSpPr>
        <p:spPr>
          <a:xfrm>
            <a:off x="12945278" y="6920440"/>
            <a:ext cx="4331723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risorse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disposizione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sperimentazione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</a:p>
        </p:txBody>
      </p:sp>
      <p:sp>
        <p:nvSpPr>
          <p:cNvPr id="41" name="Freccia curva 40">
            <a:extLst>
              <a:ext uri="{FF2B5EF4-FFF2-40B4-BE49-F238E27FC236}">
                <a16:creationId xmlns:a16="http://schemas.microsoft.com/office/drawing/2014/main" id="{24256827-1915-4693-2EB5-373C7A1B4D3E}"/>
              </a:ext>
            </a:extLst>
          </p:cNvPr>
          <p:cNvSpPr/>
          <p:nvPr/>
        </p:nvSpPr>
        <p:spPr>
          <a:xfrm rot="16200000" flipV="1">
            <a:off x="7309417" y="6618858"/>
            <a:ext cx="892621" cy="2709862"/>
          </a:xfrm>
          <a:prstGeom prst="bentArrow">
            <a:avLst>
              <a:gd name="adj1" fmla="val 33773"/>
              <a:gd name="adj2" fmla="val 25000"/>
              <a:gd name="adj3" fmla="val 25000"/>
              <a:gd name="adj4" fmla="val 43750"/>
            </a:avLst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id="{D97DFAAA-3C20-535E-AFB6-68413517C501}"/>
              </a:ext>
            </a:extLst>
          </p:cNvPr>
          <p:cNvSpPr txBox="1"/>
          <p:nvPr/>
        </p:nvSpPr>
        <p:spPr>
          <a:xfrm>
            <a:off x="6685518" y="5373555"/>
            <a:ext cx="4331723" cy="2153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Ottenere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hostname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tracce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E5EF859-DFED-B4A8-CFAD-0F43B4027A44}"/>
              </a:ext>
            </a:extLst>
          </p:cNvPr>
          <p:cNvSpPr txBox="1"/>
          <p:nvPr/>
        </p:nvSpPr>
        <p:spPr>
          <a:xfrm>
            <a:off x="6660076" y="8039100"/>
            <a:ext cx="2191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redoka" panose="020B0604020202020204" charset="0"/>
              </a:rPr>
              <a:t>STRATEGIA</a:t>
            </a:r>
          </a:p>
        </p:txBody>
      </p:sp>
    </p:spTree>
    <p:extLst>
      <p:ext uri="{BB962C8B-B14F-4D97-AF65-F5344CB8AC3E}">
        <p14:creationId xmlns:p14="http://schemas.microsoft.com/office/powerpoint/2010/main" val="68777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  <p:bldP spid="36" grpId="0" animBg="1"/>
      <p:bldP spid="37" grpId="0"/>
      <p:bldP spid="39" grpId="0" animBg="1"/>
      <p:bldP spid="40" grpId="0"/>
      <p:bldP spid="41" grpId="0" animBg="1"/>
      <p:bldP spid="42" grpId="0"/>
      <p:bldP spid="4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Nuvola 16">
            <a:extLst>
              <a:ext uri="{FF2B5EF4-FFF2-40B4-BE49-F238E27FC236}">
                <a16:creationId xmlns:a16="http://schemas.microsoft.com/office/drawing/2014/main" id="{48456C0A-557D-E6BC-24C6-D662F1737B65}"/>
              </a:ext>
            </a:extLst>
          </p:cNvPr>
          <p:cNvSpPr/>
          <p:nvPr/>
        </p:nvSpPr>
        <p:spPr>
          <a:xfrm>
            <a:off x="10741500" y="171415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SERVER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AD34767-7660-8D30-7887-E3634078FB90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10/19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0FC35-E99C-1FC7-393A-9637E609E4E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296ED3-1320-ACF7-DA7F-487A6C495CB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A9E6ABFD-D974-2EC1-9190-CE35E9C0BAA8}"/>
              </a:ext>
            </a:extLst>
          </p:cNvPr>
          <p:cNvSpPr/>
          <p:nvPr/>
        </p:nvSpPr>
        <p:spPr>
          <a:xfrm>
            <a:off x="926626" y="2303305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" panose="020B0604020202020204" charset="0"/>
            </a:endParaRPr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562D0AA2-320A-BD0E-3C11-E30663F2331C}"/>
              </a:ext>
            </a:extLst>
          </p:cNvPr>
          <p:cNvSpPr/>
          <p:nvPr/>
        </p:nvSpPr>
        <p:spPr>
          <a:xfrm>
            <a:off x="4704323" y="4838700"/>
            <a:ext cx="8783077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7BC0CD9-B356-0C4C-E3BE-C6310FE7403A}"/>
              </a:ext>
            </a:extLst>
          </p:cNvPr>
          <p:cNvSpPr txBox="1"/>
          <p:nvPr/>
        </p:nvSpPr>
        <p:spPr>
          <a:xfrm>
            <a:off x="1606200" y="2665030"/>
            <a:ext cx="5194051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SM-DS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eSIM Disc.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eSIM Disc. </a:t>
            </a:r>
            <a:r>
              <a:rPr lang="it-IT" sz="3500" dirty="0" err="1">
                <a:latin typeface="Nunito Bold" charset="0"/>
              </a:rPr>
              <a:t>Staging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GSMA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Verizon Wireless</a:t>
            </a:r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336BBCF7-E0A7-4F9F-7F0B-7C7CFD760AE5}"/>
              </a:ext>
            </a:extLst>
          </p:cNvPr>
          <p:cNvSpPr/>
          <p:nvPr/>
        </p:nvSpPr>
        <p:spPr>
          <a:xfrm>
            <a:off x="15824275" y="626268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15CB0BB-0407-7B47-E872-5BEB4DEDAB4D}"/>
              </a:ext>
            </a:extLst>
          </p:cNvPr>
          <p:cNvSpPr txBox="1"/>
          <p:nvPr/>
        </p:nvSpPr>
        <p:spPr>
          <a:xfrm>
            <a:off x="8283264" y="5285728"/>
            <a:ext cx="16081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Di test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F88F3C7-6B78-37F7-487E-FFB586BB29E0}"/>
              </a:ext>
            </a:extLst>
          </p:cNvPr>
          <p:cNvSpPr txBox="1"/>
          <p:nvPr/>
        </p:nvSpPr>
        <p:spPr>
          <a:xfrm>
            <a:off x="5598750" y="6092139"/>
            <a:ext cx="290496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Infineon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Sysmocom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Truphone</a:t>
            </a:r>
            <a:endParaRPr lang="it-IT" sz="3500" dirty="0">
              <a:latin typeface="Nunito Bold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862E746-221E-2373-6FCF-2540C789A80F}"/>
              </a:ext>
            </a:extLst>
          </p:cNvPr>
          <p:cNvSpPr txBox="1"/>
          <p:nvPr/>
        </p:nvSpPr>
        <p:spPr>
          <a:xfrm>
            <a:off x="8860731" y="5829300"/>
            <a:ext cx="378661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Stork &amp; Google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Osmo-smdpp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Emulatore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EA1054F-91E4-796E-28FB-7D2D5DDE6043}"/>
              </a:ext>
            </a:extLst>
          </p:cNvPr>
          <p:cNvSpPr txBox="1"/>
          <p:nvPr/>
        </p:nvSpPr>
        <p:spPr>
          <a:xfrm>
            <a:off x="11757706" y="2338377"/>
            <a:ext cx="45207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Iliad &amp; </a:t>
            </a:r>
            <a:r>
              <a:rPr lang="it-IT" sz="3500" dirty="0" err="1">
                <a:latin typeface="Nunito Bold" charset="0"/>
              </a:rPr>
              <a:t>Very</a:t>
            </a:r>
            <a:r>
              <a:rPr lang="it-IT" sz="3500" dirty="0">
                <a:latin typeface="Nunito Bold" charset="0"/>
              </a:rPr>
              <a:t> Mobile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Tim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RSP-0003</a:t>
            </a:r>
          </a:p>
        </p:txBody>
      </p:sp>
    </p:spTree>
    <p:extLst>
      <p:ext uri="{BB962C8B-B14F-4D97-AF65-F5344CB8AC3E}">
        <p14:creationId xmlns:p14="http://schemas.microsoft.com/office/powerpoint/2010/main" val="10279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6" grpId="0" animBg="1"/>
      <p:bldP spid="18" grpId="0"/>
      <p:bldP spid="20" grpId="0"/>
      <p:bldP spid="21" grpId="0"/>
      <p:bldP spid="25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11/19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25FD960F-CC84-1317-E878-F42F659B9F9E}"/>
              </a:ext>
            </a:extLst>
          </p:cNvPr>
          <p:cNvSpPr txBox="1"/>
          <p:nvPr/>
        </p:nvSpPr>
        <p:spPr>
          <a:xfrm>
            <a:off x="1028700" y="2168982"/>
            <a:ext cx="16263937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Infineon: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HTTP_BAD_REQUEST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indipendentemente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dal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richiesta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Tutti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 server SM-DS: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opportuno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errore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solo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presenza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campi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o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caso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certificate chain non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; se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ricevono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fuori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ordine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HTTP_NOT_FOUND; in tutti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gli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altri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HTTP_INTERNAL_SERVER_ERROR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Certificate chain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supportate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Symantec Corporation, chain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ufficiale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GSMA, chain di test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GSMA. Solo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quest’ultima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dispone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interamente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validi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41D3F42-263D-5ED9-031B-98DC82470ECC}"/>
              </a:ext>
            </a:extLst>
          </p:cNvPr>
          <p:cNvSpPr/>
          <p:nvPr/>
        </p:nvSpPr>
        <p:spPr>
          <a:xfrm>
            <a:off x="6307884" y="2779765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B192F76-08EB-D4BA-075D-628DA7638CCA}"/>
              </a:ext>
            </a:extLst>
          </p:cNvPr>
          <p:cNvSpPr txBox="1"/>
          <p:nvPr/>
        </p:nvSpPr>
        <p:spPr>
          <a:xfrm>
            <a:off x="8032903" y="2646693"/>
            <a:ext cx="41697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risulta inutilizzabile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80E93DC0-2D6C-9545-ED4C-427865669514}"/>
              </a:ext>
            </a:extLst>
          </p:cNvPr>
          <p:cNvSpPr/>
          <p:nvPr/>
        </p:nvSpPr>
        <p:spPr>
          <a:xfrm>
            <a:off x="5267439" y="8101619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E142F3-63C2-2732-236A-A914EB54E2E4}"/>
              </a:ext>
            </a:extLst>
          </p:cNvPr>
          <p:cNvSpPr txBox="1"/>
          <p:nvPr/>
        </p:nvSpPr>
        <p:spPr>
          <a:xfrm>
            <a:off x="6953757" y="7999983"/>
            <a:ext cx="828624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i test si fermano al secondo messaggio</a:t>
            </a: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0E59184C-AEF4-BFD7-97FF-E02F02611AFE}"/>
              </a:ext>
            </a:extLst>
          </p:cNvPr>
          <p:cNvSpPr/>
          <p:nvPr/>
        </p:nvSpPr>
        <p:spPr>
          <a:xfrm>
            <a:off x="9954850" y="5962372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7C9B1CE-F226-EA95-AB2C-CFA56FD4AFFC}"/>
              </a:ext>
            </a:extLst>
          </p:cNvPr>
          <p:cNvSpPr txBox="1"/>
          <p:nvPr/>
        </p:nvSpPr>
        <p:spPr>
          <a:xfrm>
            <a:off x="11679869" y="5829300"/>
            <a:ext cx="4257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risultano incompleti</a:t>
            </a:r>
          </a:p>
        </p:txBody>
      </p:sp>
    </p:spTree>
    <p:extLst>
      <p:ext uri="{BB962C8B-B14F-4D97-AF65-F5344CB8AC3E}">
        <p14:creationId xmlns:p14="http://schemas.microsoft.com/office/powerpoint/2010/main" val="182619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12/19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1" y="2171700"/>
            <a:ext cx="7239000" cy="7068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riporta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l’emulatore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client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comporti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specifiche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 server 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non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cambiano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it-IT" sz="3500" dirty="0">
                <a:latin typeface="Nunito Bold" charset="0"/>
              </a:rPr>
              <a:t>euiccSignature1, SVN (in euiccInfo2), </a:t>
            </a:r>
            <a:r>
              <a:rPr lang="it-IT" sz="3500" dirty="0" err="1">
                <a:latin typeface="Nunito Bold" charset="0"/>
              </a:rPr>
              <a:t>euiccCiPKIdList</a:t>
            </a:r>
            <a:r>
              <a:rPr lang="it-IT" sz="3500" dirty="0">
                <a:latin typeface="Nunito Bold" charset="0"/>
              </a:rPr>
              <a:t> (in euiccInfo2), </a:t>
            </a:r>
            <a:r>
              <a:rPr lang="it-IT" sz="3500" dirty="0" err="1">
                <a:latin typeface="Nunito Bold" charset="0"/>
              </a:rPr>
              <a:t>transactionId</a:t>
            </a:r>
            <a:r>
              <a:rPr lang="it-IT" sz="3500" dirty="0">
                <a:latin typeface="Nunito Bold" charset="0"/>
              </a:rPr>
              <a:t> (in euiccSigned1), </a:t>
            </a:r>
            <a:r>
              <a:rPr lang="it-IT" sz="3500" dirty="0" err="1">
                <a:latin typeface="Nunito Bold" charset="0"/>
              </a:rPr>
              <a:t>smdpAddress</a:t>
            </a:r>
            <a:r>
              <a:rPr lang="it-IT" sz="3500" dirty="0">
                <a:latin typeface="Nunito Bold" charset="0"/>
              </a:rPr>
              <a:t> (in euiccSigned1) o </a:t>
            </a:r>
            <a:r>
              <a:rPr lang="it-IT" sz="3500" dirty="0" err="1">
                <a:latin typeface="Nunito Bold" charset="0"/>
              </a:rPr>
              <a:t>serverChallenge</a:t>
            </a:r>
            <a:r>
              <a:rPr lang="it-IT" sz="3500" dirty="0">
                <a:latin typeface="Nunito Bold" charset="0"/>
              </a:rPr>
              <a:t> non valida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2CAA8748-E7E9-C0AC-DA2B-03720F8796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249" y="2095500"/>
            <a:ext cx="10069330" cy="6343779"/>
          </a:xfrm>
          <a:prstGeom prst="rect">
            <a:avLst/>
          </a:prstGeom>
        </p:spPr>
      </p:pic>
      <p:sp>
        <p:nvSpPr>
          <p:cNvPr id="32" name="Freeform 16">
            <a:extLst>
              <a:ext uri="{FF2B5EF4-FFF2-40B4-BE49-F238E27FC236}">
                <a16:creationId xmlns:a16="http://schemas.microsoft.com/office/drawing/2014/main" id="{6F290E47-AA6B-3BC5-7079-3AB6FFD9335B}"/>
              </a:ext>
            </a:extLst>
          </p:cNvPr>
          <p:cNvSpPr/>
          <p:nvPr/>
        </p:nvSpPr>
        <p:spPr>
          <a:xfrm>
            <a:off x="3224082" y="3822986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2ED00C3-7674-D094-D755-3760FCABDC46}"/>
              </a:ext>
            </a:extLst>
          </p:cNvPr>
          <p:cNvSpPr txBox="1"/>
          <p:nvPr/>
        </p:nvSpPr>
        <p:spPr>
          <a:xfrm>
            <a:off x="4898139" y="3695700"/>
            <a:ext cx="26901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no anomalie</a:t>
            </a:r>
          </a:p>
        </p:txBody>
      </p:sp>
    </p:spTree>
    <p:extLst>
      <p:ext uri="{BB962C8B-B14F-4D97-AF65-F5344CB8AC3E}">
        <p14:creationId xmlns:p14="http://schemas.microsoft.com/office/powerpoint/2010/main" val="45628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13/19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1" y="2343771"/>
            <a:ext cx="7239000" cy="592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un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opportuno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errore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ricevano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almeno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un campo non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valido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Eccezione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inviata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euiccChallenge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malforme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solo byte),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indicato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dal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82C8D81-F17B-A6B6-30E2-9A29B74712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168017"/>
            <a:ext cx="10231278" cy="6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2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14/19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0" y="3121654"/>
            <a:ext cx="7162800" cy="430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SM-DP+ </a:t>
            </a:r>
            <a:r>
              <a:rPr lang="en-US" sz="3499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non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consentono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l’invio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richiesta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fuori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ordine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particolare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riporta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l’emulatore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client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invii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getBoundProfilePackage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primo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813104D-4F50-FCA1-8ABA-2773E74D7B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424117"/>
            <a:ext cx="10078857" cy="60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5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15/19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0" y="3258817"/>
            <a:ext cx="7162800" cy="3769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 server SM-DP+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esaminati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hanno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varia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10 anni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Le Root CA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hanno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varia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32,5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35 anni</a:t>
            </a: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7EDC392-06D1-00F7-4BF6-EFA17CDA15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182475"/>
            <a:ext cx="10231278" cy="6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8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CLIENT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717060CA-31CE-E2A8-B2DB-B9252970493E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16/19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0BE34-8106-E2DE-AEFD-FCD3C5DFA39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D565131-ED1F-88F3-DBBB-D633ECD4CC2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0478331A-B806-2D5C-4F55-DCFA3FACD225}"/>
              </a:ext>
            </a:extLst>
          </p:cNvPr>
          <p:cNvSpPr/>
          <p:nvPr/>
        </p:nvSpPr>
        <p:spPr>
          <a:xfrm>
            <a:off x="9925050" y="215068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F5D943BF-4DAB-3E05-0E24-68BCB16C9E5F}"/>
              </a:ext>
            </a:extLst>
          </p:cNvPr>
          <p:cNvSpPr/>
          <p:nvPr/>
        </p:nvSpPr>
        <p:spPr>
          <a:xfrm>
            <a:off x="1464947" y="4273933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" panose="020B060402020202020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4257EA7-69B5-607C-C521-38215AF147ED}"/>
              </a:ext>
            </a:extLst>
          </p:cNvPr>
          <p:cNvSpPr txBox="1"/>
          <p:nvPr/>
        </p:nvSpPr>
        <p:spPr>
          <a:xfrm>
            <a:off x="3200400" y="4991100"/>
            <a:ext cx="29354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Di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EasyEUICC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LPAC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Emulatore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2234D1B-C4CD-6364-C6CC-C5BBF279AB15}"/>
              </a:ext>
            </a:extLst>
          </p:cNvPr>
          <p:cNvSpPr txBox="1"/>
          <p:nvPr/>
        </p:nvSpPr>
        <p:spPr>
          <a:xfrm>
            <a:off x="11305680" y="3238500"/>
            <a:ext cx="36295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Google Pixel 6</a:t>
            </a:r>
          </a:p>
        </p:txBody>
      </p:sp>
    </p:spTree>
    <p:extLst>
      <p:ext uri="{BB962C8B-B14F-4D97-AF65-F5344CB8AC3E}">
        <p14:creationId xmlns:p14="http://schemas.microsoft.com/office/powerpoint/2010/main" val="353063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5900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F3238BC4-3D1B-2CE1-B8B0-9D4240DDE656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17/19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327F3-B46E-6A38-00DF-6D82887308C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4A071D-4114-D891-74BD-B89CD54542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CA65821-2A83-B8ED-B881-C886E03F911A}"/>
              </a:ext>
            </a:extLst>
          </p:cNvPr>
          <p:cNvSpPr txBox="1"/>
          <p:nvPr/>
        </p:nvSpPr>
        <p:spPr>
          <a:xfrm>
            <a:off x="1028700" y="2170813"/>
            <a:ext cx="16263937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Google Pixel 6: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impossibile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connettersi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rete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Tutti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 client di test: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presentano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comportamento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tutto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sommato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fedele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alle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specifiche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.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Uniche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caratteristiche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degne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nota: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se in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del server vi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più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istanze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Transaction ID, ne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viene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valutata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solo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vengono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accettati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Transaction ID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malformi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solo byte);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vengono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accettati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valori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arbitrari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serverAddress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all’interno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initiateAuthenticationResponse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anche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diversi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dal campo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smdpAddress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richiesta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client di test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hanno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durata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&gt; 5000 anni,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mentre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il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certificato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relativo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EUM ha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validità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34 anni.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F42962D9-AFA7-65B4-A757-53950C0E9C0D}"/>
              </a:ext>
            </a:extLst>
          </p:cNvPr>
          <p:cNvSpPr/>
          <p:nvPr/>
        </p:nvSpPr>
        <p:spPr>
          <a:xfrm>
            <a:off x="11353800" y="2283430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433D226-99F1-06C5-89F0-A97B6DB8E0F4}"/>
              </a:ext>
            </a:extLst>
          </p:cNvPr>
          <p:cNvSpPr txBox="1"/>
          <p:nvPr/>
        </p:nvSpPr>
        <p:spPr>
          <a:xfrm>
            <a:off x="13046751" y="2150358"/>
            <a:ext cx="351570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no server di test</a:t>
            </a:r>
          </a:p>
        </p:txBody>
      </p:sp>
    </p:spTree>
    <p:extLst>
      <p:ext uri="{BB962C8B-B14F-4D97-AF65-F5344CB8AC3E}">
        <p14:creationId xmlns:p14="http://schemas.microsoft.com/office/powerpoint/2010/main" val="170515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CD8A15A5-4345-F42D-8D23-3FB46C080D56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OBIETTIVO DELLA TESI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996B475-8F8D-FDCA-5635-E653059E37E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88332-32B6-E201-A861-C99AE8A3500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0641C3-D945-2F43-9C1C-D16A42D926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DB2C4C6A-CB51-6EF8-2A6B-AFAAF0E289F1}"/>
              </a:ext>
            </a:extLst>
          </p:cNvPr>
          <p:cNvSpPr/>
          <p:nvPr/>
        </p:nvSpPr>
        <p:spPr>
          <a:xfrm flipH="1">
            <a:off x="16164492" y="6443050"/>
            <a:ext cx="2189615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45F39D8-D6F9-7D2A-47AF-5AEEE6A0EE22}"/>
              </a:ext>
            </a:extLst>
          </p:cNvPr>
          <p:cNvSpPr/>
          <p:nvPr/>
        </p:nvSpPr>
        <p:spPr>
          <a:xfrm>
            <a:off x="-2300107" y="1028700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3C14348-59FC-64A5-C9CF-13D25389CE9A}"/>
              </a:ext>
            </a:extLst>
          </p:cNvPr>
          <p:cNvSpPr txBox="1"/>
          <p:nvPr/>
        </p:nvSpPr>
        <p:spPr>
          <a:xfrm>
            <a:off x="5524501" y="2300397"/>
            <a:ext cx="11734800" cy="665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vulnerabilità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definisce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funzionamento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le relative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implementazioni</a:t>
            </a: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Ipotizzare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scenari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eventuali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cui sopra</a:t>
            </a: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possibile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sviluppare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meccanismi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difesa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efficaci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D322BBE8-23C3-54E8-8B17-ABAAD28ADA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54" y="2857500"/>
            <a:ext cx="3507061" cy="526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9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5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C461CFF-6D18-F89A-DA33-2AEED91F1FC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711684-B5FD-57E8-9F25-725BB9EA9F4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5752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1C6EE12A-F9E4-6029-FC95-D7DDA89CB02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18/19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E194-CFD3-3635-3881-E4C4C8212EB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7C2E8C-0C29-4496-5E00-47256E6BCDE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D27FC5D-026C-2508-7FB4-76FEF9B7DD9E}"/>
              </a:ext>
            </a:extLst>
          </p:cNvPr>
          <p:cNvSpPr txBox="1"/>
          <p:nvPr/>
        </p:nvSpPr>
        <p:spPr>
          <a:xfrm>
            <a:off x="1028700" y="2264569"/>
            <a:ext cx="16263937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l’avvento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Osmo-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smdpp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lpac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lo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sviluppo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degli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emulatori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rappresenta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più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un’innovazione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assoluta,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anche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se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tuttora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esistono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implementazioni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open-source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aggregazioni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+ LPA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Tuttavia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gli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emulatori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rappresentano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uno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strumento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che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ha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consentito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piccole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anomalie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nelle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degli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end-host in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circolazione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grazie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alla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sua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natura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parametrizzabile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ed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estensibile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permette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effettuare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molteplici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nuovi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esperimenti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047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9ADFB46-C286-B70F-8971-AD968FFAB2C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19/19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354D8-372D-52DE-FE17-80A710D9854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8525F16-421E-8236-A683-E9C46940D71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7BDF410-4BCD-09C5-36AA-A53FE9844934}"/>
              </a:ext>
            </a:extLst>
          </p:cNvPr>
          <p:cNvSpPr/>
          <p:nvPr/>
        </p:nvSpPr>
        <p:spPr>
          <a:xfrm>
            <a:off x="152400" y="679525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DC8E1340-CFFC-A772-24FB-AF4887483EB7}"/>
              </a:ext>
            </a:extLst>
          </p:cNvPr>
          <p:cNvGrpSpPr/>
          <p:nvPr/>
        </p:nvGrpSpPr>
        <p:grpSpPr>
          <a:xfrm>
            <a:off x="838200" y="1638300"/>
            <a:ext cx="16421100" cy="6249822"/>
            <a:chOff x="0" y="0"/>
            <a:chExt cx="4274726" cy="1680903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48FD410-82CE-DDAE-5D70-7C13D32C6F40}"/>
                </a:ext>
              </a:extLst>
            </p:cNvPr>
            <p:cNvSpPr/>
            <p:nvPr/>
          </p:nvSpPr>
          <p:spPr>
            <a:xfrm>
              <a:off x="0" y="0"/>
              <a:ext cx="4274726" cy="1680903"/>
            </a:xfrm>
            <a:custGeom>
              <a:avLst/>
              <a:gdLst/>
              <a:ahLst/>
              <a:cxnLst/>
              <a:rect l="l" t="t" r="r" b="b"/>
              <a:pathLst>
                <a:path w="4274726" h="1680903">
                  <a:moveTo>
                    <a:pt x="0" y="0"/>
                  </a:moveTo>
                  <a:lnTo>
                    <a:pt x="4274726" y="0"/>
                  </a:lnTo>
                  <a:lnTo>
                    <a:pt x="4274726" y="1680903"/>
                  </a:lnTo>
                  <a:lnTo>
                    <a:pt x="0" y="16809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7CA3D056-E90A-7514-1576-B4E6A6D11CC9}"/>
                </a:ext>
              </a:extLst>
            </p:cNvPr>
            <p:cNvSpPr txBox="1"/>
            <p:nvPr/>
          </p:nvSpPr>
          <p:spPr>
            <a:xfrm>
              <a:off x="0" y="-38100"/>
              <a:ext cx="4274726" cy="1719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5">
            <a:extLst>
              <a:ext uri="{FF2B5EF4-FFF2-40B4-BE49-F238E27FC236}">
                <a16:creationId xmlns:a16="http://schemas.microsoft.com/office/drawing/2014/main" id="{03A9888E-78D4-98F8-31E3-4C7F65803549}"/>
              </a:ext>
            </a:extLst>
          </p:cNvPr>
          <p:cNvSpPr/>
          <p:nvPr/>
        </p:nvSpPr>
        <p:spPr>
          <a:xfrm>
            <a:off x="15561698" y="98123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C4AE90FC-1EBD-6A0F-7797-0E694B7D9D17}"/>
              </a:ext>
            </a:extLst>
          </p:cNvPr>
          <p:cNvSpPr txBox="1"/>
          <p:nvPr/>
        </p:nvSpPr>
        <p:spPr>
          <a:xfrm>
            <a:off x="1752600" y="2865737"/>
            <a:ext cx="15540037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Ampliamento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dell’insieme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user agent e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già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definiti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27F9DC4C-DF2C-B888-897D-F8C86879D6BA}"/>
              </a:ext>
            </a:extLst>
          </p:cNvPr>
          <p:cNvSpPr txBox="1"/>
          <p:nvPr/>
        </p:nvSpPr>
        <p:spPr>
          <a:xfrm>
            <a:off x="1719264" y="4406741"/>
            <a:ext cx="15540038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Ampliamento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set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esperimenti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attacchi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downgrade,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attacchi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livello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TLS)</a:t>
            </a:r>
          </a:p>
        </p:txBody>
      </p:sp>
      <p:sp>
        <p:nvSpPr>
          <p:cNvPr id="32" name="Freeform 25">
            <a:extLst>
              <a:ext uri="{FF2B5EF4-FFF2-40B4-BE49-F238E27FC236}">
                <a16:creationId xmlns:a16="http://schemas.microsoft.com/office/drawing/2014/main" id="{8A509E4A-DD1E-A4DF-B0CE-A185C027D6CA}"/>
              </a:ext>
            </a:extLst>
          </p:cNvPr>
          <p:cNvSpPr/>
          <p:nvPr/>
        </p:nvSpPr>
        <p:spPr>
          <a:xfrm>
            <a:off x="1042821" y="2956935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26">
            <a:extLst>
              <a:ext uri="{FF2B5EF4-FFF2-40B4-BE49-F238E27FC236}">
                <a16:creationId xmlns:a16="http://schemas.microsoft.com/office/drawing/2014/main" id="{6940BD74-6177-8686-AA00-7EDB9072BB17}"/>
              </a:ext>
            </a:extLst>
          </p:cNvPr>
          <p:cNvSpPr/>
          <p:nvPr/>
        </p:nvSpPr>
        <p:spPr>
          <a:xfrm>
            <a:off x="1009485" y="4503711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SVILUPPI FUTURI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153C0490-92D9-006D-901A-FE6FE33162C7}"/>
              </a:ext>
            </a:extLst>
          </p:cNvPr>
          <p:cNvSpPr txBox="1"/>
          <p:nvPr/>
        </p:nvSpPr>
        <p:spPr>
          <a:xfrm>
            <a:off x="1705144" y="6009368"/>
            <a:ext cx="15540038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Studio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procedura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trasferimento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5" name="Freeform 26">
            <a:extLst>
              <a:ext uri="{FF2B5EF4-FFF2-40B4-BE49-F238E27FC236}">
                <a16:creationId xmlns:a16="http://schemas.microsoft.com/office/drawing/2014/main" id="{C512E577-39A2-4675-F64E-5169FD38DC47}"/>
              </a:ext>
            </a:extLst>
          </p:cNvPr>
          <p:cNvSpPr/>
          <p:nvPr/>
        </p:nvSpPr>
        <p:spPr>
          <a:xfrm>
            <a:off x="995365" y="6106338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BB034605-AC9A-5ABC-942D-EDB5AE615D30}"/>
              </a:ext>
            </a:extLst>
          </p:cNvPr>
          <p:cNvSpPr txBox="1"/>
          <p:nvPr/>
        </p:nvSpPr>
        <p:spPr>
          <a:xfrm>
            <a:off x="1705144" y="6983618"/>
            <a:ext cx="15540038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Iniezione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Java applet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eUICC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Freeform 26">
            <a:extLst>
              <a:ext uri="{FF2B5EF4-FFF2-40B4-BE49-F238E27FC236}">
                <a16:creationId xmlns:a16="http://schemas.microsoft.com/office/drawing/2014/main" id="{AF3B84A4-1004-C819-EF9B-ADC608CB48CD}"/>
              </a:ext>
            </a:extLst>
          </p:cNvPr>
          <p:cNvSpPr/>
          <p:nvPr/>
        </p:nvSpPr>
        <p:spPr>
          <a:xfrm>
            <a:off x="995365" y="7080588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6">
            <a:extLst>
              <a:ext uri="{FF2B5EF4-FFF2-40B4-BE49-F238E27FC236}">
                <a16:creationId xmlns:a16="http://schemas.microsoft.com/office/drawing/2014/main" id="{9738CB40-8883-19DF-D17C-F2FB21DB6716}"/>
              </a:ext>
            </a:extLst>
          </p:cNvPr>
          <p:cNvSpPr/>
          <p:nvPr/>
        </p:nvSpPr>
        <p:spPr>
          <a:xfrm>
            <a:off x="9200891" y="7128735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9E884371-8370-B255-0A76-D92BEC689CF3}"/>
              </a:ext>
            </a:extLst>
          </p:cNvPr>
          <p:cNvSpPr txBox="1"/>
          <p:nvPr/>
        </p:nvSpPr>
        <p:spPr>
          <a:xfrm>
            <a:off x="11049000" y="7013837"/>
            <a:ext cx="12009432" cy="538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possibile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lavoro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tesi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138343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4" grpId="0"/>
      <p:bldP spid="36" grpId="0"/>
      <p:bldP spid="38" grpId="0" animBg="1"/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895347" y="65698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115043" y="5956494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72761" y="1408773"/>
            <a:ext cx="13875527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FINE DEI GIOCHI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0453" y="3359991"/>
            <a:ext cx="9907094" cy="79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 solo per il </a:t>
            </a:r>
            <a:r>
              <a:rPr lang="en-US" sz="661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…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743950"/>
            <a:ext cx="557789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6CDA3BD-FA8D-FB2E-0979-D4757DBAC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895" y="4513033"/>
            <a:ext cx="7038373" cy="162607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A013AC6-475E-4729-05AA-3565789F52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987903"/>
            <a:ext cx="8362896" cy="2508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2 out of 5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81BEF27B-A013-D254-E4CB-86483B1D4BFC}"/>
              </a:ext>
            </a:extLst>
          </p:cNvPr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98FDA71B-2CCD-A71A-45A0-39D82ADC6BD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F5FB2B-641A-2CF3-455F-7D44ED3B441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3018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CEC7F28-B230-9343-3E08-D012AC7D37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406364"/>
            <a:ext cx="5861532" cy="362440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5896C7E-827D-2BF5-2955-AF808AC936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4034" y="4406364"/>
            <a:ext cx="4219930" cy="36244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B244278-1324-9730-CBC2-5018F18B40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91968" y="4490899"/>
            <a:ext cx="4355754" cy="3624401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server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3/19</a:t>
            </a:r>
          </a:p>
          <a:p>
            <a:pPr algn="ctr"/>
            <a:endParaRPr lang="it-IT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2861214-8BA7-015D-61CC-C8F96432968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6EBBCD-3E7B-7A93-51C9-1C1D035392B8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9430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server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3/19</a:t>
            </a:r>
          </a:p>
          <a:p>
            <a:pPr algn="ctr"/>
            <a:endParaRPr lang="it-IT" dirty="0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1BF786A8-2356-A16F-0E52-933FFC88E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32" y="4381016"/>
            <a:ext cx="5944937" cy="36244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362360-5C91-DD4D-54DC-951BA63E8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0" y="4381016"/>
            <a:ext cx="4011307" cy="362440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EEBE6FD-7711-8AEE-BA85-5A96FBE20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5978" y="4490899"/>
            <a:ext cx="4108822" cy="3624401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97461213-D3D3-8752-CF54-7E0C5369C950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9475B9-D3D8-4C96-E086-6CE733C23564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0132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0455112" y="5079265"/>
            <a:ext cx="1640193" cy="1318961"/>
            <a:chOff x="10451808" y="5573902"/>
            <a:chExt cx="1640193" cy="1318961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10451808" y="5573902"/>
              <a:ext cx="16401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get</a:t>
              </a:r>
              <a:r>
                <a:rPr lang="it-IT" sz="3200" dirty="0">
                  <a:latin typeface="Nunito Bold" charset="0"/>
                </a:rPr>
                <a:t> info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9EFC1022-8307-A84A-04DC-650B74B97FDE}"/>
              </a:ext>
            </a:extLst>
          </p:cNvPr>
          <p:cNvGrpSpPr/>
          <p:nvPr/>
        </p:nvGrpSpPr>
        <p:grpSpPr>
          <a:xfrm>
            <a:off x="14037801" y="4568151"/>
            <a:ext cx="3018775" cy="1830075"/>
            <a:chOff x="9807290" y="5062788"/>
            <a:chExt cx="3018775" cy="1830075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4766A53-181F-456A-F18F-5926D1C77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26F7A2F-D495-1662-006F-B68020BE9448}"/>
                </a:ext>
              </a:extLst>
            </p:cNvPr>
            <p:cNvSpPr txBox="1"/>
            <p:nvPr/>
          </p:nvSpPr>
          <p:spPr>
            <a:xfrm>
              <a:off x="9807290" y="5062788"/>
              <a:ext cx="301877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>
                  <a:latin typeface="Nunito Bold" charset="0"/>
                </a:rPr>
                <a:t>euiccInfo1,</a:t>
              </a:r>
            </a:p>
            <a:p>
              <a:pPr algn="ctr"/>
              <a:r>
                <a:rPr lang="it-IT" sz="3200" dirty="0" err="1">
                  <a:latin typeface="Nunito Bold" charset="0"/>
                </a:rPr>
                <a:t>euiccChallenge</a:t>
              </a:r>
              <a:endParaRPr lang="it-IT" sz="3200" dirty="0">
                <a:latin typeface="Nunito Bold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11CE76C-266B-1A37-7E69-626058E8470D}"/>
              </a:ext>
            </a:extLst>
          </p:cNvPr>
          <p:cNvGrpSpPr/>
          <p:nvPr/>
        </p:nvGrpSpPr>
        <p:grpSpPr>
          <a:xfrm>
            <a:off x="7049582" y="5387150"/>
            <a:ext cx="4188833" cy="752856"/>
            <a:chOff x="7060035" y="5645356"/>
            <a:chExt cx="4188833" cy="752856"/>
          </a:xfrm>
        </p:grpSpPr>
        <p:sp>
          <p:nvSpPr>
            <p:cNvPr id="16" name="Cilindro 15">
              <a:extLst>
                <a:ext uri="{FF2B5EF4-FFF2-40B4-BE49-F238E27FC236}">
                  <a16:creationId xmlns:a16="http://schemas.microsoft.com/office/drawing/2014/main" id="{C2A248A1-290E-3115-BC00-BE0A5C9A07C1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5FF24AF-51EC-1EDF-A5EC-CC92FA10BB4A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941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7 L 0.23056 -0.0041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28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4.69136E-6 L -0.2336 -0.00339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8213240" y="4709933"/>
            <a:ext cx="6271269" cy="1688293"/>
            <a:chOff x="8209936" y="5204570"/>
            <a:chExt cx="6271269" cy="1688293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8209936" y="5204570"/>
              <a:ext cx="627126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initiateAuthentication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euiccChallenge</a:t>
              </a:r>
              <a:r>
                <a:rPr lang="it-IT" sz="2400" dirty="0">
                  <a:latin typeface="Nunito Bold" charset="0"/>
                </a:rPr>
                <a:t>, euiccInfo1, </a:t>
              </a:r>
              <a:r>
                <a:rPr lang="it-IT" sz="2400" dirty="0" err="1">
                  <a:latin typeface="Nunito Bold" charset="0"/>
                </a:rPr>
                <a:t>smdpAddress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D200354D-D78D-5B5D-1AEF-0A7860B500F7}"/>
              </a:ext>
            </a:extLst>
          </p:cNvPr>
          <p:cNvSpPr/>
          <p:nvPr/>
        </p:nvSpPr>
        <p:spPr>
          <a:xfrm>
            <a:off x="4430960" y="4717553"/>
            <a:ext cx="2356789" cy="1874890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euiccInfo1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smdpAddress</a:t>
            </a:r>
            <a:endParaRPr lang="it-IT" sz="2000" dirty="0">
              <a:solidFill>
                <a:schemeClr val="tx1"/>
              </a:solidFill>
              <a:latin typeface="Nunito Bold" charset="0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672388" y="4457475"/>
            <a:ext cx="6655989" cy="2057625"/>
            <a:chOff x="7942793" y="4835238"/>
            <a:chExt cx="6655989" cy="205762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7942793" y="4835238"/>
              <a:ext cx="665598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initiateAuthenticationResponse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serverSigned1, serverSignature1,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euiccCIPKToBeUsed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CERT.DPauth.SIG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36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0.23724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66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3.33333E-6 L 0.23376 -0.003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2485</TotalTime>
  <Words>1680</Words>
  <Application>Microsoft Office PowerPoint</Application>
  <PresentationFormat>Personalizzato</PresentationFormat>
  <Paragraphs>420</Paragraphs>
  <Slides>43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50" baseType="lpstr">
      <vt:lpstr>Nunito</vt:lpstr>
      <vt:lpstr>Calibri</vt:lpstr>
      <vt:lpstr>Arial</vt:lpstr>
      <vt:lpstr>Fredoka</vt:lpstr>
      <vt:lpstr>Nunito Bold</vt:lpstr>
      <vt:lpstr>Wingdings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tesi</dc:title>
  <cp:lastModifiedBy>Matteo Fanfarillo</cp:lastModifiedBy>
  <cp:revision>129</cp:revision>
  <dcterms:created xsi:type="dcterms:W3CDTF">2006-08-16T00:00:00Z</dcterms:created>
  <dcterms:modified xsi:type="dcterms:W3CDTF">2024-07-15T15:04:40Z</dcterms:modified>
  <dc:identifier>DAGKWGsDkog</dc:identifier>
</cp:coreProperties>
</file>